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7" r:id="rId5"/>
    <p:sldId id="264" r:id="rId6"/>
    <p:sldId id="271" r:id="rId7"/>
    <p:sldId id="259" r:id="rId8"/>
    <p:sldId id="279" r:id="rId9"/>
    <p:sldId id="272" r:id="rId10"/>
    <p:sldId id="281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788DC-F2DC-43FB-978A-877CF3BDC8A2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562CA-AB00-44F7-A658-0AA52096C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562CA-AB00-44F7-A658-0AA52096C5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96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E8B5-B296-4496-A6B2-3DE38DA6FA3E}" type="datetime1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Week of Astronomy and Space Science, 2013, Turku, Finland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3D33-55E3-49ED-923F-CA2B3A19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19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2FF6-03AF-45DA-9CB0-D05B305A5362}" type="datetime1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Week of Astronomy and Space Science, 2013, Turku, Finland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3D33-55E3-49ED-923F-CA2B3A19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3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40DC-2236-49EB-8734-D55EEFE21DE4}" type="datetime1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Week of Astronomy and Space Science, 2013, Turku, Finland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3D33-55E3-49ED-923F-CA2B3A19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0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5567-EC4B-4B88-9D00-5D0CA881A941}" type="datetime1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Week of Astronomy and Space Science, 2013, Turku, Finland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3D33-55E3-49ED-923F-CA2B3A19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62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A69B-3234-4E40-9C39-21CBEC1739C3}" type="datetime1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Week of Astronomy and Space Science, 2013, Turku, Finland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3D33-55E3-49ED-923F-CA2B3A19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4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D443-EF30-403E-9288-0854870F7C4C}" type="datetime1">
              <a:rPr lang="en-GB" smtClean="0"/>
              <a:t>07/10/2014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Week of Astronomy and Space Science, 2013, Turku, Finland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3D33-55E3-49ED-923F-CA2B3A19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3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EC57-F521-4E9E-B72F-F8AF6385DB6B}" type="datetime1">
              <a:rPr lang="en-GB" smtClean="0"/>
              <a:t>07/10/2014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Week of Astronomy and Space Science, 2013, Turku, Finland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3D33-55E3-49ED-923F-CA2B3A19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0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9B59-6C2F-4702-B763-427FC3E02642}" type="datetime1">
              <a:rPr lang="en-GB" smtClean="0"/>
              <a:t>07/10/2014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Week of Astronomy and Space Science, 2013, Turku, Finland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3D33-55E3-49ED-923F-CA2B3A19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83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051B-FED2-46EA-B007-FCBD1D316CDA}" type="datetime1">
              <a:rPr lang="en-GB" smtClean="0"/>
              <a:t>07/10/2014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Week of Astronomy and Space Science, 2013, Turku, Finland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3D33-55E3-49ED-923F-CA2B3A19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0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E83-F511-4E42-B436-F86F3B5493ED}" type="datetime1">
              <a:rPr lang="en-GB" smtClean="0"/>
              <a:t>07/10/2014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Week of Astronomy and Space Science, 2013, Turku, Finland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3D33-55E3-49ED-923F-CA2B3A19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7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FC5D-942E-4845-AE4E-D2ADFEEC7B60}" type="datetime1">
              <a:rPr lang="en-GB" smtClean="0"/>
              <a:t>07/10/2014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Week of Astronomy and Space Science, 2013, Turku, Finland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3D33-55E3-49ED-923F-CA2B3A19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43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22D2-5020-444B-9171-9C49E5498A71}" type="datetime1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European Week of Astronomy and Space Science, 2013, Turku, Finland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43D33-55E3-49ED-923F-CA2B3A19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2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</a:bodyPr>
          <a:lstStyle/>
          <a:p>
            <a:r>
              <a:rPr lang="fi-FI" sz="3200" dirty="0" smtClean="0">
                <a:solidFill>
                  <a:srgbClr val="FFFF00"/>
                </a:solidFill>
                <a:latin typeface="+mn-lt"/>
              </a:rPr>
              <a:t>Connection between the parsec-scale radio jet and </a:t>
            </a:r>
            <a:r>
              <a:rPr lang="el-GR" sz="3200" dirty="0" smtClean="0">
                <a:solidFill>
                  <a:srgbClr val="FFFF00"/>
                </a:solidFill>
                <a:latin typeface="+mn-lt"/>
              </a:rPr>
              <a:t>γ</a:t>
            </a:r>
            <a:r>
              <a:rPr lang="fi-FI" sz="3200" dirty="0" smtClean="0">
                <a:solidFill>
                  <a:srgbClr val="FFFF00"/>
                </a:solidFill>
                <a:latin typeface="+mn-lt"/>
              </a:rPr>
              <a:t>-ray flare in the blazar 1156+295</a:t>
            </a:r>
            <a:endParaRPr lang="en-GB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344816" cy="1752600"/>
          </a:xfrm>
        </p:spPr>
        <p:txBody>
          <a:bodyPr>
            <a:noAutofit/>
          </a:bodyPr>
          <a:lstStyle/>
          <a:p>
            <a:r>
              <a:rPr lang="fi-FI" sz="2000" dirty="0" smtClean="0">
                <a:solidFill>
                  <a:srgbClr val="FFFF00"/>
                </a:solidFill>
              </a:rPr>
              <a:t>Venkatessh Ramakrishnan</a:t>
            </a:r>
          </a:p>
          <a:p>
            <a:r>
              <a:rPr lang="fi-FI" sz="2000" dirty="0" smtClean="0">
                <a:solidFill>
                  <a:srgbClr val="FFFF00"/>
                </a:solidFill>
              </a:rPr>
              <a:t>Aalto University Metsähovi Radio Observatory, Finland</a:t>
            </a:r>
          </a:p>
          <a:p>
            <a:r>
              <a:rPr lang="fi-FI" sz="2000" dirty="0">
                <a:solidFill>
                  <a:srgbClr val="FFFF00"/>
                </a:solidFill>
              </a:rPr>
              <a:t>+</a:t>
            </a:r>
            <a:endParaRPr lang="fi-FI" sz="2000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0" y="5493568"/>
            <a:ext cx="1163960" cy="1163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" y="5409728"/>
            <a:ext cx="1871700" cy="12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5890882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FF00"/>
                </a:solidFill>
              </a:rPr>
              <a:t>EVN Symposium 2014, Cagliari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5976664" cy="179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91680" y="3429000"/>
            <a:ext cx="19442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-27384"/>
            <a:ext cx="4427983" cy="679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88024" y="1196752"/>
            <a:ext cx="4248472" cy="4525963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FF0000"/>
              </a:buClr>
            </a:pPr>
            <a:r>
              <a:rPr lang="fi-FI" sz="1800" dirty="0" smtClean="0">
                <a:solidFill>
                  <a:srgbClr val="FFFF00"/>
                </a:solidFill>
              </a:rPr>
              <a:t>Absence of a break in </a:t>
            </a:r>
            <a:r>
              <a:rPr lang="el-GR" sz="1800" dirty="0">
                <a:solidFill>
                  <a:srgbClr val="FFFF00"/>
                </a:solidFill>
              </a:rPr>
              <a:t>γ</a:t>
            </a:r>
            <a:r>
              <a:rPr lang="fi-FI" sz="1800" dirty="0" smtClean="0">
                <a:solidFill>
                  <a:srgbClr val="FFFF00"/>
                </a:solidFill>
              </a:rPr>
              <a:t>-ray spectra (</a:t>
            </a:r>
            <a:r>
              <a:rPr lang="fi-FI" sz="1800" dirty="0">
                <a:solidFill>
                  <a:srgbClr val="FFFF00"/>
                </a:solidFill>
              </a:rPr>
              <a:t>Harris et al. (2014</a:t>
            </a:r>
            <a:r>
              <a:rPr lang="fi-FI" sz="1800" dirty="0" smtClean="0">
                <a:solidFill>
                  <a:srgbClr val="FFFF00"/>
                </a:solidFill>
              </a:rPr>
              <a:t>))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</a:pPr>
            <a:r>
              <a:rPr lang="fi-FI" sz="1800" dirty="0" smtClean="0">
                <a:solidFill>
                  <a:srgbClr val="FFFF00"/>
                </a:solidFill>
              </a:rPr>
              <a:t>Complex shocks required to produce </a:t>
            </a:r>
            <a:r>
              <a:rPr lang="el-GR" sz="1800" dirty="0">
                <a:solidFill>
                  <a:srgbClr val="FFFF00"/>
                </a:solidFill>
              </a:rPr>
              <a:t>γ</a:t>
            </a:r>
            <a:r>
              <a:rPr lang="fi-FI" sz="1800" dirty="0">
                <a:solidFill>
                  <a:srgbClr val="FFFF00"/>
                </a:solidFill>
              </a:rPr>
              <a:t>-ray </a:t>
            </a:r>
            <a:r>
              <a:rPr lang="fi-FI" sz="1800" dirty="0" smtClean="0">
                <a:solidFill>
                  <a:srgbClr val="FFFF00"/>
                </a:solidFill>
              </a:rPr>
              <a:t>flares - radiative </a:t>
            </a:r>
            <a:r>
              <a:rPr lang="fi-FI" sz="1800" dirty="0">
                <a:solidFill>
                  <a:srgbClr val="FFFF00"/>
                </a:solidFill>
              </a:rPr>
              <a:t>transfer modelling (Aller et al. (2014</a:t>
            </a:r>
            <a:r>
              <a:rPr lang="fi-FI" sz="1800" dirty="0" smtClean="0">
                <a:solidFill>
                  <a:srgbClr val="FFFF00"/>
                </a:solidFill>
              </a:rPr>
              <a:t>))</a:t>
            </a:r>
          </a:p>
          <a:p>
            <a:pPr marL="685800" lvl="1">
              <a:spcBef>
                <a:spcPts val="1200"/>
              </a:spcBef>
              <a:buClr>
                <a:srgbClr val="FF0000"/>
              </a:buClr>
            </a:pPr>
            <a:r>
              <a:rPr lang="fi-FI" sz="1800" dirty="0" smtClean="0">
                <a:solidFill>
                  <a:srgbClr val="FFFF00"/>
                </a:solidFill>
              </a:rPr>
              <a:t>absent during the </a:t>
            </a:r>
            <a:r>
              <a:rPr lang="fi-FI" sz="1800" dirty="0">
                <a:solidFill>
                  <a:srgbClr val="FFFF00"/>
                </a:solidFill>
              </a:rPr>
              <a:t>orphan </a:t>
            </a:r>
            <a:r>
              <a:rPr lang="fi-FI" sz="1800" dirty="0" smtClean="0">
                <a:solidFill>
                  <a:srgbClr val="FFFF00"/>
                </a:solidFill>
              </a:rPr>
              <a:t>mm-flare</a:t>
            </a:r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>
                <a:solidFill>
                  <a:srgbClr val="FFFF00"/>
                </a:solidFill>
              </a:rPr>
              <a:t>Radio /</a:t>
            </a:r>
            <a:r>
              <a:rPr lang="el-GR" sz="2400" dirty="0" smtClean="0">
                <a:solidFill>
                  <a:srgbClr val="FFFF00"/>
                </a:solidFill>
              </a:rPr>
              <a:t> </a:t>
            </a:r>
            <a:r>
              <a:rPr lang="el-GR" sz="2400" i="1" dirty="0">
                <a:solidFill>
                  <a:srgbClr val="FFFF00"/>
                </a:solidFill>
              </a:rPr>
              <a:t>γ</a:t>
            </a:r>
            <a:r>
              <a:rPr lang="fi-FI" sz="2400" i="1" dirty="0">
                <a:solidFill>
                  <a:srgbClr val="FFFF00"/>
                </a:solidFill>
              </a:rPr>
              <a:t>-ray </a:t>
            </a:r>
            <a:r>
              <a:rPr lang="fi-FI" sz="2400" i="1" dirty="0" smtClean="0">
                <a:solidFill>
                  <a:srgbClr val="FFFF00"/>
                </a:solidFill>
              </a:rPr>
              <a:t>connection</a:t>
            </a:r>
            <a:endParaRPr lang="en-GB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 smtClean="0">
                <a:solidFill>
                  <a:srgbClr val="FFFF00"/>
                </a:solidFill>
                <a:latin typeface="+mn-lt"/>
              </a:rPr>
              <a:t>Summary</a:t>
            </a:r>
            <a:endParaRPr lang="en-GB" sz="3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fi-FI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Strong </a:t>
            </a:r>
            <a:r>
              <a:rPr lang="el-GR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ray activity found for almost an year with the brightest flare occurring ~2 months from component ejection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Four moving and one stationary components were identified from VLBA </a:t>
            </a:r>
            <a:r>
              <a:rPr lang="en-GB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maps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fi-FI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Evidence of relativistic shocks and shock-shock interaction for trigerring the </a:t>
            </a:r>
            <a:r>
              <a:rPr lang="el-GR" sz="1800" dirty="0">
                <a:solidFill>
                  <a:srgbClr val="FFFF00"/>
                </a:solidFill>
              </a:rPr>
              <a:t>γ</a:t>
            </a:r>
            <a:r>
              <a:rPr lang="fi-FI" sz="1800" dirty="0" smtClean="0">
                <a:solidFill>
                  <a:srgbClr val="FFFF00"/>
                </a:solidFill>
              </a:rPr>
              <a:t>-ray activity </a:t>
            </a:r>
            <a:r>
              <a:rPr lang="en-GB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(similar to </a:t>
            </a:r>
            <a:r>
              <a:rPr lang="en-GB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Jorstad</a:t>
            </a: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et al. 2001; </a:t>
            </a:r>
            <a:r>
              <a:rPr lang="en-GB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Marscher</a:t>
            </a: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et al. 2010; </a:t>
            </a:r>
            <a:r>
              <a:rPr lang="en-GB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Schinzel</a:t>
            </a: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et al. 2012</a:t>
            </a:r>
            <a:r>
              <a:rPr lang="en-GB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i-FI" sz="1800" dirty="0" smtClean="0">
              <a:solidFill>
                <a:srgbClr val="FFFF00"/>
              </a:solidFill>
            </a:endParaRP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fi-FI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Polarization </a:t>
            </a:r>
            <a:r>
              <a:rPr lang="fi-FI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fi-FI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SED modelling might further answer the physical conditions prevailing during the high-energy flares and their emission mechanisms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endParaRPr lang="fi-FI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Clr>
                <a:srgbClr val="FF0000"/>
              </a:buClr>
              <a:buNone/>
            </a:pPr>
            <a:r>
              <a:rPr lang="fi-FI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...Thank you</a:t>
            </a:r>
          </a:p>
        </p:txBody>
      </p:sp>
    </p:spTree>
    <p:extLst>
      <p:ext uri="{BB962C8B-B14F-4D97-AF65-F5344CB8AC3E}">
        <p14:creationId xmlns:p14="http://schemas.microsoft.com/office/powerpoint/2010/main" val="6868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 smtClean="0">
                <a:solidFill>
                  <a:srgbClr val="FFFF00"/>
                </a:solidFill>
                <a:latin typeface="+mn-lt"/>
              </a:rPr>
              <a:t>Importance of this work! </a:t>
            </a:r>
            <a:endParaRPr lang="en-GB" sz="3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>
                <a:solidFill>
                  <a:srgbClr val="FFFF00"/>
                </a:solidFill>
                <a:cs typeface="Times New Roman" pitchFamily="18" charset="0"/>
              </a:rPr>
              <a:t>The </a:t>
            </a:r>
            <a:r>
              <a:rPr lang="el-GR" sz="1800" dirty="0" smtClean="0">
                <a:solidFill>
                  <a:srgbClr val="FFFF00"/>
                </a:solidFill>
                <a:cs typeface="Times New Roman" pitchFamily="18" charset="0"/>
                <a:sym typeface="Symbol"/>
              </a:rPr>
              <a:t></a:t>
            </a: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-</a:t>
            </a:r>
            <a:r>
              <a:rPr lang="en-GB" sz="1800" dirty="0">
                <a:solidFill>
                  <a:srgbClr val="FFFF00"/>
                </a:solidFill>
                <a:cs typeface="Times New Roman" pitchFamily="18" charset="0"/>
              </a:rPr>
              <a:t>ray </a:t>
            </a: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emission mechanisms of </a:t>
            </a:r>
            <a:r>
              <a:rPr lang="en-GB" sz="1800" dirty="0" err="1" smtClean="0">
                <a:solidFill>
                  <a:srgbClr val="FFFF00"/>
                </a:solidFill>
                <a:cs typeface="Times New Roman" pitchFamily="18" charset="0"/>
              </a:rPr>
              <a:t>blazars</a:t>
            </a: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GB" sz="1800" dirty="0">
                <a:solidFill>
                  <a:srgbClr val="FFFF00"/>
                </a:solidFill>
                <a:cs typeface="Times New Roman" pitchFamily="18" charset="0"/>
              </a:rPr>
              <a:t>are poorly </a:t>
            </a: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understood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en-GB" sz="1800" dirty="0">
                <a:solidFill>
                  <a:srgbClr val="FFFF00"/>
                </a:solidFill>
                <a:cs typeface="Times New Roman" pitchFamily="18" charset="0"/>
              </a:rPr>
              <a:t>The location of the origin of the </a:t>
            </a:r>
            <a:r>
              <a:rPr lang="el-GR" sz="1800" dirty="0" smtClean="0">
                <a:solidFill>
                  <a:srgbClr val="FFFF00"/>
                </a:solidFill>
                <a:cs typeface="Times New Roman" pitchFamily="18" charset="0"/>
                <a:sym typeface="Symbol"/>
              </a:rPr>
              <a:t></a:t>
            </a:r>
            <a:r>
              <a:rPr lang="en-GB" sz="1800" dirty="0">
                <a:solidFill>
                  <a:srgbClr val="FFFF00"/>
                </a:solidFill>
                <a:cs typeface="Times New Roman" pitchFamily="18" charset="0"/>
                <a:sym typeface="Symbol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rays </a:t>
            </a:r>
            <a:r>
              <a:rPr lang="en-GB" sz="1800" dirty="0">
                <a:solidFill>
                  <a:srgbClr val="FFFF00"/>
                </a:solidFill>
                <a:cs typeface="Times New Roman" pitchFamily="18" charset="0"/>
              </a:rPr>
              <a:t>is </a:t>
            </a: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uncertain</a:t>
            </a:r>
          </a:p>
          <a:p>
            <a:pPr lvl="1">
              <a:buClr>
                <a:srgbClr val="FF0000"/>
              </a:buClr>
            </a:pPr>
            <a:r>
              <a:rPr lang="en-GB" sz="1800" dirty="0">
                <a:solidFill>
                  <a:srgbClr val="FFFF00"/>
                </a:solidFill>
                <a:cs typeface="Times New Roman" pitchFamily="18" charset="0"/>
              </a:rPr>
              <a:t>If close to the Black Hole / accretion disk, then source of electrons?</a:t>
            </a:r>
          </a:p>
          <a:p>
            <a:pPr lvl="1">
              <a:buClr>
                <a:srgbClr val="FF0000"/>
              </a:buClr>
            </a:pPr>
            <a:r>
              <a:rPr lang="en-GB" sz="1800" dirty="0">
                <a:solidFill>
                  <a:srgbClr val="FFFF00"/>
                </a:solidFill>
                <a:cs typeface="Times New Roman" pitchFamily="18" charset="0"/>
              </a:rPr>
              <a:t>If downstream the radio core, source of photons?</a:t>
            </a:r>
            <a:endParaRPr lang="fi-FI" sz="18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</a:pPr>
            <a:endParaRPr lang="en-GB" sz="18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408712" cy="254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295" y="5653454"/>
            <a:ext cx="1329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solidFill>
                  <a:srgbClr val="FFFF00"/>
                </a:solidFill>
              </a:rPr>
              <a:t>Credit: </a:t>
            </a:r>
          </a:p>
          <a:p>
            <a:r>
              <a:rPr lang="fi-FI" sz="1400" dirty="0" smtClean="0">
                <a:solidFill>
                  <a:srgbClr val="FFFF00"/>
                </a:solidFill>
              </a:rPr>
              <a:t>J. </a:t>
            </a:r>
            <a:r>
              <a:rPr lang="en-GB" sz="1400" dirty="0">
                <a:solidFill>
                  <a:srgbClr val="FFFF00"/>
                </a:solidFill>
                <a:cs typeface="Times New Roman" pitchFamily="18" charset="0"/>
              </a:rPr>
              <a:t>León-Tavares</a:t>
            </a:r>
            <a:endParaRPr lang="en-GB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 smtClean="0">
                <a:solidFill>
                  <a:srgbClr val="FFFF00"/>
                </a:solidFill>
                <a:latin typeface="+mn-lt"/>
              </a:rPr>
              <a:t>The FSRQ 1156+295 (</a:t>
            </a:r>
            <a:r>
              <a:rPr lang="fi-FI" sz="3000" i="1" dirty="0" smtClean="0">
                <a:solidFill>
                  <a:srgbClr val="FFFF00"/>
                </a:solidFill>
                <a:latin typeface="+mn-lt"/>
              </a:rPr>
              <a:t>z</a:t>
            </a:r>
            <a:r>
              <a:rPr lang="fi-FI" sz="3000" dirty="0" smtClean="0">
                <a:solidFill>
                  <a:srgbClr val="FFFF00"/>
                </a:solidFill>
                <a:latin typeface="+mn-lt"/>
              </a:rPr>
              <a:t> ~ 0.729)</a:t>
            </a:r>
            <a:endParaRPr lang="en-GB" sz="3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has one-sided radio jet on mas scale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Variability on intraday (</a:t>
            </a:r>
            <a:r>
              <a:rPr lang="en-GB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Savolainen</a:t>
            </a: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GB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Kovalev</a:t>
            </a: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2008) and longer time scales (</a:t>
            </a:r>
            <a:r>
              <a:rPr lang="en-GB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Hovatta</a:t>
            </a: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et. al. 2009) have been </a:t>
            </a:r>
            <a:r>
              <a:rPr lang="en-GB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discussed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Detected by CGRO/EGRET (</a:t>
            </a:r>
            <a:r>
              <a:rPr lang="en-GB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Sreekumar</a:t>
            </a: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et al (1996))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Long term optical variability in the </a:t>
            </a:r>
            <a:r>
              <a:rPr lang="en-GB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blazar</a:t>
            </a:r>
            <a:r>
              <a:rPr lang="en-GB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was reported by Fan et al (2006)</a:t>
            </a:r>
            <a:endParaRPr lang="en-GB" sz="18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</a:pPr>
            <a:endParaRPr lang="fi-FI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44624"/>
            <a:ext cx="4427983" cy="679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2733" y="188640"/>
            <a:ext cx="3605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i="1" dirty="0" smtClean="0">
                <a:solidFill>
                  <a:srgbClr val="FFFF00"/>
                </a:solidFill>
              </a:rPr>
              <a:t>Multifrequency light curves from </a:t>
            </a:r>
          </a:p>
          <a:p>
            <a:r>
              <a:rPr lang="fi-FI" sz="2000" i="1" dirty="0" smtClean="0">
                <a:solidFill>
                  <a:srgbClr val="FFFF00"/>
                </a:solidFill>
              </a:rPr>
              <a:t>2007-2012</a:t>
            </a:r>
            <a:endParaRPr lang="en-GB" sz="2000" i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24"/>
            <a:ext cx="4375670" cy="352839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283968" y="2348880"/>
            <a:ext cx="3650882" cy="1368152"/>
            <a:chOff x="4283968" y="2348880"/>
            <a:chExt cx="3650882" cy="1368152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283968" y="2500750"/>
              <a:ext cx="1004942" cy="1216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004048" y="2348880"/>
              <a:ext cx="293080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Bef>
                  <a:spcPts val="1200"/>
                </a:spcBef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fi-FI" i="1" dirty="0" smtClean="0">
                  <a:solidFill>
                    <a:srgbClr val="FFFF00"/>
                  </a:solidFill>
                </a:rPr>
                <a:t>Swift</a:t>
              </a:r>
              <a:r>
                <a:rPr lang="fi-FI" dirty="0" smtClean="0">
                  <a:solidFill>
                    <a:srgbClr val="FFFF00"/>
                  </a:solidFill>
                </a:rPr>
                <a:t>/XRT 0.3-10 keV</a:t>
              </a:r>
            </a:p>
            <a:p>
              <a:pPr marL="285750" indent="-285750">
                <a:spcBef>
                  <a:spcPts val="1200"/>
                </a:spcBef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fi-FI" dirty="0" smtClean="0">
                  <a:solidFill>
                    <a:srgbClr val="FFFF00"/>
                  </a:solidFill>
                </a:rPr>
                <a:t>Under-sampled X-ray data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39752" y="2852936"/>
            <a:ext cx="6634294" cy="2664296"/>
            <a:chOff x="2339752" y="3645024"/>
            <a:chExt cx="6634294" cy="2664296"/>
          </a:xfrm>
        </p:grpSpPr>
        <p:sp>
          <p:nvSpPr>
            <p:cNvPr id="11" name="TextBox 10"/>
            <p:cNvSpPr txBox="1"/>
            <p:nvPr/>
          </p:nvSpPr>
          <p:spPr>
            <a:xfrm>
              <a:off x="5004048" y="3645024"/>
              <a:ext cx="396999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Bef>
                  <a:spcPts val="1200"/>
                </a:spcBef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fi-FI" dirty="0" smtClean="0">
                  <a:solidFill>
                    <a:srgbClr val="FFFF00"/>
                  </a:solidFill>
                </a:rPr>
                <a:t>Metsähovi (37 GHz) and SMA </a:t>
              </a:r>
            </a:p>
            <a:p>
              <a:pPr>
                <a:spcBef>
                  <a:spcPts val="1200"/>
                </a:spcBef>
                <a:buClr>
                  <a:srgbClr val="FF0000"/>
                </a:buClr>
              </a:pPr>
              <a:r>
                <a:rPr lang="fi-FI" dirty="0">
                  <a:solidFill>
                    <a:srgbClr val="FFFF00"/>
                  </a:solidFill>
                </a:rPr>
                <a:t> </a:t>
              </a:r>
              <a:r>
                <a:rPr lang="fi-FI" dirty="0" smtClean="0">
                  <a:solidFill>
                    <a:srgbClr val="FFFF00"/>
                  </a:solidFill>
                </a:rPr>
                <a:t>    (230 GHz) along with 43 GHz VLBA</a:t>
              </a:r>
              <a:endParaRPr lang="fi-FI" dirty="0" smtClean="0">
                <a:solidFill>
                  <a:srgbClr val="FFFF00"/>
                </a:solidFill>
              </a:endParaRPr>
            </a:p>
            <a:p>
              <a:pPr marL="285750" indent="-285750">
                <a:spcBef>
                  <a:spcPts val="1200"/>
                </a:spcBef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fi-FI" dirty="0" smtClean="0">
                  <a:solidFill>
                    <a:srgbClr val="FFFF00"/>
                  </a:solidFill>
                </a:rPr>
                <a:t>Exponential </a:t>
              </a:r>
              <a:r>
                <a:rPr lang="fi-FI" dirty="0">
                  <a:solidFill>
                    <a:srgbClr val="FFFF00"/>
                  </a:solidFill>
                </a:rPr>
                <a:t>rise/decay in </a:t>
              </a:r>
            </a:p>
            <a:p>
              <a:pPr>
                <a:buClr>
                  <a:srgbClr val="FF0000"/>
                </a:buClr>
              </a:pPr>
              <a:r>
                <a:rPr lang="fi-FI" dirty="0">
                  <a:solidFill>
                    <a:srgbClr val="FFFF00"/>
                  </a:solidFill>
                </a:rPr>
                <a:t>     mm-waveband</a:t>
              </a:r>
            </a:p>
            <a:p>
              <a:pPr marL="285750" indent="-285750">
                <a:spcBef>
                  <a:spcPts val="1200"/>
                </a:spcBef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rgbClr val="FFFF00"/>
                  </a:solidFill>
                </a:rPr>
                <a:t>Orphan mm-flare</a:t>
              </a:r>
              <a:r>
                <a:rPr lang="fi-FI" dirty="0" smtClean="0">
                  <a:solidFill>
                    <a:srgbClr val="FFFF00"/>
                  </a:solidFill>
                </a:rPr>
                <a:t>?</a:t>
              </a:r>
              <a:endParaRPr lang="fi-FI" dirty="0">
                <a:solidFill>
                  <a:srgbClr val="FFFF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339752" y="5373216"/>
              <a:ext cx="2952328" cy="9361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499992" y="896526"/>
            <a:ext cx="4211161" cy="1837942"/>
            <a:chOff x="4499992" y="896526"/>
            <a:chExt cx="4211161" cy="1837942"/>
          </a:xfrm>
        </p:grpSpPr>
        <p:sp>
          <p:nvSpPr>
            <p:cNvPr id="2" name="TextBox 1"/>
            <p:cNvSpPr txBox="1"/>
            <p:nvPr/>
          </p:nvSpPr>
          <p:spPr>
            <a:xfrm>
              <a:off x="5004048" y="1226363"/>
              <a:ext cx="3707105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fi-FI" i="1" dirty="0" smtClean="0">
                  <a:solidFill>
                    <a:srgbClr val="FFFF00"/>
                  </a:solidFill>
                </a:rPr>
                <a:t>Fermi</a:t>
              </a:r>
              <a:r>
                <a:rPr lang="fi-FI" dirty="0" smtClean="0">
                  <a:solidFill>
                    <a:srgbClr val="FFFF00"/>
                  </a:solidFill>
                </a:rPr>
                <a:t>/LAT 0.1-200 GeV</a:t>
              </a:r>
            </a:p>
            <a:p>
              <a:pPr marL="285750" indent="-285750">
                <a:spcBef>
                  <a:spcPts val="1200"/>
                </a:spcBef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fi-FI" dirty="0" smtClean="0">
                  <a:solidFill>
                    <a:srgbClr val="FFFF00"/>
                  </a:solidFill>
                </a:rPr>
                <a:t>Multiple flaring states in </a:t>
              </a:r>
              <a:r>
                <a:rPr lang="el-GR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GB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GB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rays</a:t>
              </a:r>
              <a:endParaRPr lang="fi-FI" dirty="0" smtClean="0">
                <a:solidFill>
                  <a:srgbClr val="FFFF00"/>
                </a:solidFill>
              </a:endParaRPr>
            </a:p>
            <a:p>
              <a:pPr marL="285750" indent="-285750">
                <a:spcBef>
                  <a:spcPts val="1200"/>
                </a:spcBef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fi-FI" dirty="0" smtClean="0">
                  <a:solidFill>
                    <a:srgbClr val="FFFF00"/>
                  </a:solidFill>
                </a:rPr>
                <a:t>Flare and sub-flares have different </a:t>
              </a:r>
            </a:p>
            <a:p>
              <a:pPr>
                <a:buClr>
                  <a:srgbClr val="FF0000"/>
                </a:buClr>
              </a:pPr>
              <a:r>
                <a:rPr lang="fi-FI" dirty="0" smtClean="0">
                  <a:solidFill>
                    <a:srgbClr val="FFFF00"/>
                  </a:solidFill>
                </a:rPr>
                <a:t>     variability time scales (8-20 days)</a:t>
              </a:r>
              <a:endParaRPr lang="fi-FI" dirty="0">
                <a:solidFill>
                  <a:srgbClr val="FFFF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499992" y="896526"/>
              <a:ext cx="860926" cy="5119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067944" y="2852936"/>
            <a:ext cx="4954192" cy="1354217"/>
            <a:chOff x="4067944" y="3170579"/>
            <a:chExt cx="4954192" cy="1354217"/>
          </a:xfrm>
        </p:grpSpPr>
        <p:sp>
          <p:nvSpPr>
            <p:cNvPr id="10" name="TextBox 9"/>
            <p:cNvSpPr txBox="1"/>
            <p:nvPr/>
          </p:nvSpPr>
          <p:spPr>
            <a:xfrm>
              <a:off x="5004048" y="3170579"/>
              <a:ext cx="4018088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fi-FI" dirty="0" smtClean="0">
                  <a:solidFill>
                    <a:srgbClr val="FFFF00"/>
                  </a:solidFill>
                </a:rPr>
                <a:t>CRTS, Lowell, Calar Alto, Liverpool, </a:t>
              </a:r>
            </a:p>
            <a:p>
              <a:pPr>
                <a:buClr>
                  <a:srgbClr val="FF0000"/>
                </a:buClr>
              </a:pPr>
              <a:r>
                <a:rPr lang="fi-FI" dirty="0">
                  <a:solidFill>
                    <a:srgbClr val="FFFF00"/>
                  </a:solidFill>
                </a:rPr>
                <a:t> </a:t>
              </a:r>
              <a:r>
                <a:rPr lang="fi-FI" dirty="0" smtClean="0">
                  <a:solidFill>
                    <a:srgbClr val="FFFF00"/>
                  </a:solidFill>
                </a:rPr>
                <a:t>    Crimea &amp; St. Petersburg State Univ.</a:t>
              </a:r>
            </a:p>
            <a:p>
              <a:pPr marL="285750" indent="-285750">
                <a:spcBef>
                  <a:spcPts val="1200"/>
                </a:spcBef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fi-FI" dirty="0" smtClean="0">
                  <a:solidFill>
                    <a:srgbClr val="FFFF00"/>
                  </a:solidFill>
                </a:rPr>
                <a:t>Gaps in optical due to solar </a:t>
              </a:r>
            </a:p>
            <a:p>
              <a:pPr>
                <a:buClr>
                  <a:srgbClr val="FF0000"/>
                </a:buClr>
              </a:pPr>
              <a:r>
                <a:rPr lang="fi-FI" dirty="0" smtClean="0">
                  <a:solidFill>
                    <a:srgbClr val="FFFF00"/>
                  </a:solidFill>
                </a:rPr>
                <a:t>     conjunction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067944" y="3501008"/>
              <a:ext cx="1224136" cy="10237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04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fi-FI" sz="3000" dirty="0" smtClean="0">
                <a:solidFill>
                  <a:srgbClr val="FFFF00"/>
                </a:solidFill>
                <a:latin typeface="+mn-lt"/>
              </a:rPr>
              <a:t>Jet Kinematics</a:t>
            </a:r>
            <a:endParaRPr lang="en-GB" sz="3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Northerly </a:t>
            </a:r>
            <a:r>
              <a:rPr lang="en-GB" sz="1800" dirty="0">
                <a:solidFill>
                  <a:srgbClr val="FFFF00"/>
                </a:solidFill>
                <a:cs typeface="Times New Roman" pitchFamily="18" charset="0"/>
              </a:rPr>
              <a:t>jet </a:t>
            </a: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- </a:t>
            </a:r>
            <a:r>
              <a:rPr lang="en-GB" sz="1800" dirty="0" err="1" smtClean="0">
                <a:solidFill>
                  <a:srgbClr val="FFFF00"/>
                </a:solidFill>
                <a:cs typeface="Times New Roman" pitchFamily="18" charset="0"/>
              </a:rPr>
              <a:t>relativistically</a:t>
            </a: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GB" sz="1800" dirty="0">
                <a:solidFill>
                  <a:srgbClr val="FFFF00"/>
                </a:solidFill>
                <a:cs typeface="Times New Roman" pitchFamily="18" charset="0"/>
              </a:rPr>
              <a:t>beamed towards </a:t>
            </a: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us (</a:t>
            </a:r>
            <a:r>
              <a:rPr lang="el-GR" sz="1800" i="1" dirty="0" smtClean="0">
                <a:solidFill>
                  <a:srgbClr val="FFFF00"/>
                </a:solidFill>
              </a:rPr>
              <a:t>θ</a:t>
            </a:r>
            <a:r>
              <a:rPr lang="fi-FI" sz="1800" i="1" dirty="0" smtClean="0">
                <a:solidFill>
                  <a:srgbClr val="FFFF00"/>
                </a:solidFill>
              </a:rPr>
              <a:t> &lt; </a:t>
            </a:r>
            <a:r>
              <a:rPr lang="fi-FI" sz="1800" dirty="0" smtClean="0">
                <a:solidFill>
                  <a:srgbClr val="FFFF00"/>
                </a:solidFill>
              </a:rPr>
              <a:t>2</a:t>
            </a:r>
            <a:r>
              <a:rPr lang="en-GB" sz="1800" dirty="0" smtClean="0">
                <a:solidFill>
                  <a:srgbClr val="FFFF00"/>
                </a:solidFill>
              </a:rPr>
              <a:t>°)</a:t>
            </a: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, </a:t>
            </a:r>
          </a:p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Southern jet - </a:t>
            </a:r>
            <a:r>
              <a:rPr lang="en-GB" sz="1800" dirty="0">
                <a:solidFill>
                  <a:srgbClr val="FFFF00"/>
                </a:solidFill>
                <a:cs typeface="Times New Roman" pitchFamily="18" charset="0"/>
              </a:rPr>
              <a:t>becomes apparent only at distances &gt; 2arcsec when it bends to the line of </a:t>
            </a: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sight</a:t>
            </a:r>
          </a:p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fi-FI" sz="1800" dirty="0" smtClean="0">
                <a:solidFill>
                  <a:srgbClr val="FFFF00"/>
                </a:solidFill>
                <a:cs typeface="Times New Roman" pitchFamily="18" charset="0"/>
              </a:rPr>
              <a:t>Core-jet structure on pc-kpc scales</a:t>
            </a:r>
          </a:p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en-GB" sz="1800" dirty="0" smtClean="0">
                <a:solidFill>
                  <a:srgbClr val="FFFF00"/>
                </a:solidFill>
                <a:cs typeface="Times New Roman" pitchFamily="18" charset="0"/>
              </a:rPr>
              <a:t>Helical trend using K-H instability</a:t>
            </a:r>
          </a:p>
          <a:p>
            <a:pPr>
              <a:buClr>
                <a:srgbClr val="FF0000"/>
              </a:buClr>
            </a:pPr>
            <a:endParaRPr lang="en-GB" sz="1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40402"/>
            <a:ext cx="6804248" cy="373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3068960"/>
            <a:ext cx="183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Zhao et al. (2011)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2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5040559" cy="4081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4501106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solidFill>
                  <a:srgbClr val="FFFF00"/>
                </a:solidFill>
              </a:rPr>
              <a:t>Scale: 1mas = 7.26 pc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764704"/>
            <a:ext cx="356161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  <a:cs typeface="Times New Roman" pitchFamily="18" charset="0"/>
              </a:rPr>
              <a:t>Boston University </a:t>
            </a:r>
            <a:r>
              <a:rPr lang="en-GB" dirty="0" err="1">
                <a:solidFill>
                  <a:srgbClr val="FFFF00"/>
                </a:solidFill>
                <a:cs typeface="Times New Roman" pitchFamily="18" charset="0"/>
              </a:rPr>
              <a:t>blazar</a:t>
            </a:r>
            <a:r>
              <a:rPr lang="en-GB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GB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cs typeface="Times New Roman" pitchFamily="18" charset="0"/>
              </a:rPr>
              <a:t>    monitoring </a:t>
            </a:r>
            <a:r>
              <a:rPr lang="en-GB" dirty="0">
                <a:solidFill>
                  <a:srgbClr val="FFFF00"/>
                </a:solidFill>
                <a:cs typeface="Times New Roman" pitchFamily="18" charset="0"/>
              </a:rPr>
              <a:t>programme at </a:t>
            </a:r>
            <a:endParaRPr lang="en-GB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cs typeface="Times New Roman" pitchFamily="18" charset="0"/>
              </a:rPr>
              <a:t>    43 </a:t>
            </a:r>
            <a:r>
              <a:rPr lang="en-GB" dirty="0">
                <a:solidFill>
                  <a:srgbClr val="FFFF00"/>
                </a:solidFill>
                <a:cs typeface="Times New Roman" pitchFamily="18" charset="0"/>
              </a:rPr>
              <a:t>GHz with VLBA </a:t>
            </a:r>
            <a:endParaRPr lang="en-GB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GB" dirty="0" smtClean="0">
                <a:solidFill>
                  <a:srgbClr val="FFFF00"/>
                </a:solidFill>
                <a:cs typeface="Times New Roman" pitchFamily="18" charset="0"/>
              </a:rPr>
              <a:t>     (</a:t>
            </a:r>
            <a:r>
              <a:rPr lang="en-GB" dirty="0">
                <a:solidFill>
                  <a:srgbClr val="FFFF00"/>
                </a:solidFill>
                <a:cs typeface="Times New Roman" pitchFamily="18" charset="0"/>
              </a:rPr>
              <a:t>resolution ~ 0.15 mas)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i-FI" dirty="0" smtClean="0">
              <a:solidFill>
                <a:srgbClr val="FFFF0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FFFF00"/>
                </a:solidFill>
              </a:rPr>
              <a:t>47 VLBA epochs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FFFF00"/>
                </a:solidFill>
              </a:rPr>
              <a:t>4 moving &amp; 1 stationary </a:t>
            </a:r>
          </a:p>
          <a:p>
            <a:pPr>
              <a:buClr>
                <a:srgbClr val="FF0000"/>
              </a:buClr>
            </a:pPr>
            <a:r>
              <a:rPr lang="fi-FI" dirty="0" smtClean="0">
                <a:solidFill>
                  <a:srgbClr val="FFFF00"/>
                </a:solidFill>
              </a:rPr>
              <a:t>     component identified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FFFF00"/>
                </a:solidFill>
              </a:rPr>
              <a:t>All moving components except </a:t>
            </a:r>
          </a:p>
          <a:p>
            <a:pPr>
              <a:buClr>
                <a:srgbClr val="FF0000"/>
              </a:buClr>
            </a:pPr>
            <a:r>
              <a:rPr lang="fi-FI" dirty="0">
                <a:solidFill>
                  <a:srgbClr val="FFFF00"/>
                </a:solidFill>
              </a:rPr>
              <a:t> </a:t>
            </a:r>
            <a:r>
              <a:rPr lang="fi-FI" dirty="0" smtClean="0">
                <a:solidFill>
                  <a:srgbClr val="FFFF00"/>
                </a:solidFill>
              </a:rPr>
              <a:t>    C4 propagates linearly, while C4 </a:t>
            </a:r>
          </a:p>
          <a:p>
            <a:pPr>
              <a:buClr>
                <a:srgbClr val="FF0000"/>
              </a:buClr>
            </a:pPr>
            <a:r>
              <a:rPr lang="fi-FI" dirty="0">
                <a:solidFill>
                  <a:srgbClr val="FFFF00"/>
                </a:solidFill>
              </a:rPr>
              <a:t> </a:t>
            </a:r>
            <a:r>
              <a:rPr lang="fi-FI" dirty="0" smtClean="0">
                <a:solidFill>
                  <a:srgbClr val="FFFF00"/>
                </a:solidFill>
              </a:rPr>
              <a:t>    accelerates beyond ~0.2 mas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5818"/>
              </p:ext>
            </p:extLst>
          </p:nvPr>
        </p:nvGraphicFramePr>
        <p:xfrm>
          <a:off x="395538" y="476672"/>
          <a:ext cx="8352924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4"/>
                <a:gridCol w="1392154"/>
                <a:gridCol w="1392154"/>
                <a:gridCol w="1392154"/>
                <a:gridCol w="1392154"/>
                <a:gridCol w="139215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C1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C2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C3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C4</a:t>
                      </a:r>
                      <a:r>
                        <a:rPr lang="fi-FI" baseline="30000" dirty="0" smtClean="0"/>
                        <a:t>a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C4</a:t>
                      </a:r>
                      <a:r>
                        <a:rPr lang="fi-FI" baseline="30000" dirty="0" smtClean="0"/>
                        <a:t>b</a:t>
                      </a:r>
                      <a:endParaRPr lang="en-GB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(mas yr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0.147</a:t>
                      </a:r>
                      <a:r>
                        <a:rPr lang="fi-FI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0.278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GB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0.01</a:t>
                      </a:r>
                      <a:endParaRPr lang="en-GB" sz="18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0.137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GB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0.005</a:t>
                      </a:r>
                      <a:endParaRPr lang="en-GB" sz="18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0.142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0.552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0.08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T</a:t>
                      </a:r>
                      <a:r>
                        <a:rPr lang="fi-FI" baseline="-25000" dirty="0" smtClean="0"/>
                        <a:t>o</a:t>
                      </a:r>
                      <a:r>
                        <a:rPr lang="fi-FI" dirty="0" smtClean="0"/>
                        <a:t> (year)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2006.53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GB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0.12</a:t>
                      </a:r>
                      <a:endParaRPr lang="en-GB" sz="18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2008.74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GB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0.06</a:t>
                      </a:r>
                      <a:endParaRPr lang="en-GB" sz="18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2010.12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GB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0.05</a:t>
                      </a:r>
                      <a:endParaRPr lang="en-GB" sz="18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2010.31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~2011.4</a:t>
                      </a:r>
                      <a:endParaRPr lang="en-GB" sz="18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GB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</a:t>
                      </a:r>
                      <a:endParaRPr lang="el-GR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6.18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GB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0.8</a:t>
                      </a:r>
                      <a:endParaRPr lang="en-GB" sz="18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11.69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1.5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5.76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GB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0.4</a:t>
                      </a:r>
                      <a:endParaRPr lang="en-GB" sz="18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5.97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 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23.22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 2.3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fi-FI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</a:t>
                      </a:r>
                      <a:endParaRPr lang="el-GR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10.85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1.5</a:t>
                      </a:r>
                      <a:endParaRPr lang="en-GB" sz="1800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18.54</a:t>
                      </a:r>
                      <a:r>
                        <a:rPr lang="en-GB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2.3</a:t>
                      </a:r>
                      <a:endParaRPr lang="fi-FI" sz="1800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7.9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0.3</a:t>
                      </a:r>
                      <a:endParaRPr lang="en-GB" sz="1800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15.37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 1.7</a:t>
                      </a:r>
                      <a:endParaRPr lang="en-GB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45.95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 2.1</a:t>
                      </a:r>
                      <a:endParaRPr lang="en-GB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</a:t>
                      </a:r>
                      <a:r>
                        <a:rPr lang="fi-FI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</a:t>
                      </a:r>
                      <a:endParaRPr lang="el-GR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7.23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1.4</a:t>
                      </a:r>
                      <a:endParaRPr lang="en-GB" sz="1800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12.98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2.1</a:t>
                      </a:r>
                      <a:endParaRPr lang="en-GB" sz="1800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6.13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1.2</a:t>
                      </a:r>
                      <a:endParaRPr lang="en-GB" sz="1800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8.8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 0.5</a:t>
                      </a:r>
                      <a:endParaRPr lang="en-GB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28.85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 1.4</a:t>
                      </a:r>
                      <a:endParaRPr lang="en-GB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Θ</a:t>
                      </a:r>
                      <a:r>
                        <a:rPr lang="fi-FI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</a:t>
                      </a:r>
                      <a:endParaRPr lang="el-GR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4.56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0.3</a:t>
                      </a:r>
                      <a:endParaRPr lang="en-GB" sz="1800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2.79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0.4</a:t>
                      </a:r>
                      <a:endParaRPr lang="en-GB" sz="1800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6.83 </a:t>
                      </a:r>
                      <a:r>
                        <a:rPr lang="en-GB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0.4</a:t>
                      </a:r>
                      <a:endParaRPr lang="en-GB" sz="1800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2.52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 0.2</a:t>
                      </a:r>
                      <a:endParaRPr lang="en-GB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 0.08</a:t>
                      </a:r>
                      <a:endParaRPr lang="en-GB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3646765"/>
            <a:ext cx="205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aseline="30000" dirty="0">
                <a:solidFill>
                  <a:srgbClr val="FFFF00"/>
                </a:solidFill>
              </a:rPr>
              <a:t>a</a:t>
            </a:r>
            <a:r>
              <a:rPr lang="fi-FI" baseline="30000" dirty="0" smtClean="0">
                <a:solidFill>
                  <a:srgbClr val="FFFF00"/>
                </a:solidFill>
              </a:rPr>
              <a:t> </a:t>
            </a:r>
            <a:r>
              <a:rPr lang="fi-FI" dirty="0" smtClean="0">
                <a:solidFill>
                  <a:srgbClr val="FFFF00"/>
                </a:solidFill>
              </a:rPr>
              <a:t>before acceleration</a:t>
            </a:r>
          </a:p>
          <a:p>
            <a:r>
              <a:rPr lang="fi-FI" baseline="30000" dirty="0" smtClean="0">
                <a:solidFill>
                  <a:srgbClr val="FFFF00"/>
                </a:solidFill>
              </a:rPr>
              <a:t>b </a:t>
            </a:r>
            <a:r>
              <a:rPr lang="fi-FI" dirty="0" smtClean="0">
                <a:solidFill>
                  <a:srgbClr val="FFFF00"/>
                </a:solidFill>
              </a:rPr>
              <a:t>after </a:t>
            </a:r>
            <a:r>
              <a:rPr lang="fi-FI" dirty="0">
                <a:solidFill>
                  <a:srgbClr val="FFFF00"/>
                </a:solidFill>
              </a:rPr>
              <a:t>acceleration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35" y="3717032"/>
            <a:ext cx="3672408" cy="2973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797152"/>
            <a:ext cx="4019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FF00"/>
                </a:solidFill>
              </a:rPr>
              <a:t>Average size of core:     0.05 </a:t>
            </a:r>
            <a:r>
              <a:rPr lang="en-GB" dirty="0" smtClean="0">
                <a:solidFill>
                  <a:srgbClr val="FFFF00"/>
                </a:solidFill>
              </a:rPr>
              <a:t>±</a:t>
            </a:r>
            <a:r>
              <a:rPr lang="fi-FI" dirty="0" smtClean="0">
                <a:solidFill>
                  <a:srgbClr val="FFFF00"/>
                </a:solidFill>
              </a:rPr>
              <a:t> 0.004 mas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Average viewing angle: 3.5</a:t>
            </a:r>
            <a:r>
              <a:rPr lang="en-GB" dirty="0" smtClean="0">
                <a:solidFill>
                  <a:srgbClr val="FFFF00"/>
                </a:solidFill>
              </a:rPr>
              <a:t>°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rgbClr val="FFFF00"/>
                </a:solidFill>
                <a:latin typeface="+mn-lt"/>
              </a:rPr>
              <a:t>Perspective of </a:t>
            </a:r>
            <a:r>
              <a:rPr lang="fi-FI" sz="3000" dirty="0" smtClean="0">
                <a:solidFill>
                  <a:srgbClr val="FFFF00"/>
                </a:solidFill>
                <a:latin typeface="+mn-lt"/>
              </a:rPr>
              <a:t>Shocks</a:t>
            </a:r>
            <a:endParaRPr lang="en-GB" sz="3000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2"/>
            <a:ext cx="4306736" cy="3472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77" y="2751450"/>
            <a:ext cx="5087835" cy="4081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6016" y="1628800"/>
            <a:ext cx="398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FFFF00"/>
                </a:solidFill>
              </a:rPr>
              <a:t>Component C4 – Forward/ reverse or </a:t>
            </a:r>
          </a:p>
          <a:p>
            <a:pPr>
              <a:buClr>
                <a:srgbClr val="FF0000"/>
              </a:buClr>
            </a:pPr>
            <a:r>
              <a:rPr lang="fi-FI" dirty="0">
                <a:solidFill>
                  <a:srgbClr val="FFFF00"/>
                </a:solidFill>
              </a:rPr>
              <a:t> </a:t>
            </a:r>
            <a:r>
              <a:rPr lang="fi-FI" dirty="0" smtClean="0">
                <a:solidFill>
                  <a:srgbClr val="FFFF00"/>
                </a:solidFill>
              </a:rPr>
              <a:t>    trailing shock?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7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" y="3102049"/>
            <a:ext cx="4514097" cy="3639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" y="-3794"/>
            <a:ext cx="4536504" cy="36580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76056" y="260648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>
                <a:solidFill>
                  <a:srgbClr val="FFFF00"/>
                </a:solidFill>
              </a:rPr>
              <a:t>Radio /</a:t>
            </a:r>
            <a:r>
              <a:rPr lang="el-GR" sz="2400" dirty="0" smtClean="0">
                <a:solidFill>
                  <a:srgbClr val="FFFF00"/>
                </a:solidFill>
              </a:rPr>
              <a:t> </a:t>
            </a:r>
            <a:r>
              <a:rPr lang="el-GR" sz="2400" i="1" dirty="0">
                <a:solidFill>
                  <a:srgbClr val="FFFF00"/>
                </a:solidFill>
              </a:rPr>
              <a:t>γ</a:t>
            </a:r>
            <a:r>
              <a:rPr lang="fi-FI" sz="2400" i="1" dirty="0">
                <a:solidFill>
                  <a:srgbClr val="FFFF00"/>
                </a:solidFill>
              </a:rPr>
              <a:t>-ray </a:t>
            </a:r>
            <a:r>
              <a:rPr lang="fi-FI" sz="2400" i="1" dirty="0" smtClean="0">
                <a:solidFill>
                  <a:srgbClr val="FFFF00"/>
                </a:solidFill>
              </a:rPr>
              <a:t>connection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6016" y="980729"/>
            <a:ext cx="4320480" cy="5616623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FF0000"/>
              </a:buClr>
            </a:pPr>
            <a:r>
              <a:rPr lang="fi-FI" sz="1800" dirty="0">
                <a:solidFill>
                  <a:srgbClr val="FFFF00"/>
                </a:solidFill>
              </a:rPr>
              <a:t>Component </a:t>
            </a:r>
            <a:r>
              <a:rPr lang="fi-FI" sz="1800" dirty="0" smtClean="0">
                <a:solidFill>
                  <a:srgbClr val="FFFF00"/>
                </a:solidFill>
              </a:rPr>
              <a:t>C3 - </a:t>
            </a:r>
            <a:r>
              <a:rPr lang="fi-FI" sz="1800" dirty="0">
                <a:solidFill>
                  <a:srgbClr val="FFFF00"/>
                </a:solidFill>
              </a:rPr>
              <a:t>ejected before </a:t>
            </a:r>
            <a:r>
              <a:rPr lang="fi-FI" sz="1800" dirty="0" smtClean="0">
                <a:solidFill>
                  <a:srgbClr val="FFFF00"/>
                </a:solidFill>
              </a:rPr>
              <a:t>any </a:t>
            </a:r>
            <a:r>
              <a:rPr lang="el-GR" sz="1800" dirty="0" smtClean="0">
                <a:solidFill>
                  <a:srgbClr val="FFFF00"/>
                </a:solidFill>
              </a:rPr>
              <a:t>γ</a:t>
            </a:r>
            <a:r>
              <a:rPr lang="fi-FI" sz="1800" dirty="0">
                <a:solidFill>
                  <a:srgbClr val="FFFF00"/>
                </a:solidFill>
              </a:rPr>
              <a:t>-ray </a:t>
            </a:r>
            <a:r>
              <a:rPr lang="fi-FI" sz="1800" dirty="0" smtClean="0">
                <a:solidFill>
                  <a:srgbClr val="FFFF00"/>
                </a:solidFill>
              </a:rPr>
              <a:t>activity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</a:pPr>
            <a:r>
              <a:rPr lang="fi-FI" sz="1800" dirty="0">
                <a:solidFill>
                  <a:srgbClr val="FFFF00"/>
                </a:solidFill>
              </a:rPr>
              <a:t>Component C4:</a:t>
            </a:r>
          </a:p>
          <a:p>
            <a:pPr marL="685800" lvl="1">
              <a:buClr>
                <a:srgbClr val="FF0000"/>
              </a:buClr>
            </a:pPr>
            <a:r>
              <a:rPr lang="fi-FI" sz="1600" dirty="0" smtClean="0">
                <a:solidFill>
                  <a:srgbClr val="FFFF00"/>
                </a:solidFill>
              </a:rPr>
              <a:t>ejected </a:t>
            </a:r>
            <a:r>
              <a:rPr lang="fi-FI" sz="1600" dirty="0">
                <a:solidFill>
                  <a:srgbClr val="FFFF00"/>
                </a:solidFill>
              </a:rPr>
              <a:t>before any </a:t>
            </a:r>
            <a:r>
              <a:rPr lang="el-GR" sz="1600" dirty="0">
                <a:solidFill>
                  <a:srgbClr val="FFFF00"/>
                </a:solidFill>
              </a:rPr>
              <a:t>γ</a:t>
            </a:r>
            <a:r>
              <a:rPr lang="fi-FI" sz="1600" dirty="0">
                <a:solidFill>
                  <a:srgbClr val="FFFF00"/>
                </a:solidFill>
              </a:rPr>
              <a:t>-ray activity (if from radio core)</a:t>
            </a:r>
          </a:p>
          <a:p>
            <a:pPr marL="685800" lvl="1">
              <a:buClr>
                <a:srgbClr val="FF0000"/>
              </a:buClr>
            </a:pPr>
            <a:r>
              <a:rPr lang="fi-FI" sz="1600" dirty="0" smtClean="0">
                <a:solidFill>
                  <a:srgbClr val="FFFF00"/>
                </a:solidFill>
              </a:rPr>
              <a:t>ejected </a:t>
            </a:r>
            <a:r>
              <a:rPr lang="fi-FI" sz="1600" dirty="0">
                <a:solidFill>
                  <a:srgbClr val="FFFF00"/>
                </a:solidFill>
              </a:rPr>
              <a:t>from C3 coinciding with the active phase in the </a:t>
            </a:r>
            <a:r>
              <a:rPr lang="el-GR" sz="1600" dirty="0">
                <a:solidFill>
                  <a:srgbClr val="FFFF00"/>
                </a:solidFill>
              </a:rPr>
              <a:t>γ</a:t>
            </a:r>
            <a:r>
              <a:rPr lang="fi-FI" sz="1600" dirty="0">
                <a:solidFill>
                  <a:srgbClr val="FFFF00"/>
                </a:solidFill>
              </a:rPr>
              <a:t> </a:t>
            </a:r>
            <a:r>
              <a:rPr lang="fi-FI" sz="1600" dirty="0" smtClean="0">
                <a:solidFill>
                  <a:srgbClr val="FFFF00"/>
                </a:solidFill>
              </a:rPr>
              <a:t>rays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</a:pPr>
            <a:r>
              <a:rPr lang="fi-FI" sz="1800" dirty="0" smtClean="0">
                <a:solidFill>
                  <a:srgbClr val="FFFF00"/>
                </a:solidFill>
              </a:rPr>
              <a:t>Interaction of C4 with S1 around 2011.5 triggers the </a:t>
            </a:r>
            <a:r>
              <a:rPr lang="el-GR" sz="1800" dirty="0">
                <a:solidFill>
                  <a:srgbClr val="FFFF00"/>
                </a:solidFill>
              </a:rPr>
              <a:t>γ</a:t>
            </a:r>
            <a:r>
              <a:rPr lang="fi-FI" sz="1800" dirty="0">
                <a:solidFill>
                  <a:srgbClr val="FFFF00"/>
                </a:solidFill>
              </a:rPr>
              <a:t>-ray </a:t>
            </a:r>
            <a:r>
              <a:rPr lang="fi-FI" sz="1800" dirty="0" smtClean="0">
                <a:solidFill>
                  <a:srgbClr val="FFFF00"/>
                </a:solidFill>
              </a:rPr>
              <a:t>sub-flare D by 2011.8</a:t>
            </a:r>
          </a:p>
        </p:txBody>
      </p:sp>
    </p:spTree>
    <p:extLst>
      <p:ext uri="{BB962C8B-B14F-4D97-AF65-F5344CB8AC3E}">
        <p14:creationId xmlns:p14="http://schemas.microsoft.com/office/powerpoint/2010/main" val="42299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4992</TotalTime>
  <Words>676</Words>
  <Application>Microsoft Office PowerPoint</Application>
  <PresentationFormat>On-screen Show (4:3)</PresentationFormat>
  <Paragraphs>118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Connection between the parsec-scale radio jet and γ-ray flare in the blazar 1156+295</vt:lpstr>
      <vt:lpstr>Importance of this work! </vt:lpstr>
      <vt:lpstr>The FSRQ 1156+295 (z ~ 0.729)</vt:lpstr>
      <vt:lpstr>PowerPoint Presentation</vt:lpstr>
      <vt:lpstr>Jet Kinematics</vt:lpstr>
      <vt:lpstr>PowerPoint Presentation</vt:lpstr>
      <vt:lpstr>PowerPoint Presentation</vt:lpstr>
      <vt:lpstr>Perspective of Shocks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Venkatessh Ramakrishnan</dc:creator>
  <cp:lastModifiedBy>Venkatessh Ramakrishnan</cp:lastModifiedBy>
  <cp:revision>378</cp:revision>
  <dcterms:created xsi:type="dcterms:W3CDTF">2013-04-07T16:28:47Z</dcterms:created>
  <dcterms:modified xsi:type="dcterms:W3CDTF">2014-10-07T10:26:10Z</dcterms:modified>
</cp:coreProperties>
</file>